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AF350-2710-AB4D-B646-4F44F2D54D31}" type="datetimeFigureOut">
              <a:rPr lang="en-US" smtClean="0"/>
              <a:pPr/>
              <a:t>10/25/11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DE498-CBC5-CB4F-BF66-D223F3615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rank.mtsu.edu/~baustin/knacht.html" TargetMode="External"/><Relationship Id="rId4" Type="http://schemas.openxmlformats.org/officeDocument/2006/relationships/hyperlink" Target="http://www.ushmm.org/museum/exhibit/online/kristallnacht/frame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ish.com/ho/o/48956531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German Customs and Traditions: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Historical Events: </a:t>
            </a:r>
            <a:r>
              <a:rPr lang="en-US" dirty="0" err="1" smtClean="0"/>
              <a:t>Kristallnacht</a:t>
            </a:r>
            <a:endParaRPr lang="en-US" dirty="0" smtClean="0"/>
          </a:p>
          <a:p>
            <a:r>
              <a:rPr lang="en-US" dirty="0" smtClean="0"/>
              <a:t>Dirk Hamel-Wood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Me… I wrote this.</a:t>
            </a:r>
          </a:p>
          <a:p>
            <a:r>
              <a:rPr lang="en-US" dirty="0" smtClean="0">
                <a:hlinkClick r:id="rId2"/>
              </a:rPr>
              <a:t>http://www.aish.com/ho/o/48956531.html</a:t>
            </a:r>
            <a:r>
              <a:rPr lang="en-US" dirty="0" smtClean="0"/>
              <a:t> -</a:t>
            </a:r>
            <a:r>
              <a:rPr lang="en-US" dirty="0" smtClean="0"/>
              <a:t> </a:t>
            </a:r>
            <a:r>
              <a:rPr lang="en-US" dirty="0" smtClean="0"/>
              <a:t>Causes</a:t>
            </a:r>
            <a:r>
              <a:rPr lang="en-US" smtClean="0"/>
              <a:t>/Pictures.</a:t>
            </a:r>
            <a:endParaRPr lang="en-US" smtClean="0"/>
          </a:p>
          <a:p>
            <a:r>
              <a:rPr lang="en-US" dirty="0" smtClean="0">
                <a:hlinkClick r:id="rId3"/>
              </a:rPr>
              <a:t>http://frank.mtsu.edu/~baustin/knacht.html</a:t>
            </a:r>
            <a:r>
              <a:rPr lang="en-US" dirty="0" smtClean="0"/>
              <a:t> - Summary of the event and it’s effects.</a:t>
            </a:r>
          </a:p>
          <a:p>
            <a:r>
              <a:rPr lang="en-US" dirty="0" smtClean="0">
                <a:hlinkClick r:id="rId4"/>
              </a:rPr>
              <a:t>http://www.ushmm.org/museum/exhibit/online/kristallnacht/frame.htm</a:t>
            </a:r>
            <a:r>
              <a:rPr lang="en-US" dirty="0" smtClean="0"/>
              <a:t> -</a:t>
            </a:r>
          </a:p>
          <a:p>
            <a:r>
              <a:rPr lang="en-US" dirty="0" smtClean="0"/>
              <a:t>Summary of the event and it’s effects.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November in 1938, around 12,000-17,000 Polish Jews illegally immigrated to Germany because of the better conditions.</a:t>
            </a:r>
          </a:p>
          <a:p>
            <a:r>
              <a:rPr lang="en-US" dirty="0" smtClean="0"/>
              <a:t>Nazi officials were not happy with this, and expelled the group from the country, confining them into a small Polish frontier town in horrible conditions.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Started due to Henry </a:t>
            </a:r>
            <a:r>
              <a:rPr lang="en-US" dirty="0" err="1" smtClean="0"/>
              <a:t>Grynszpan</a:t>
            </a:r>
            <a:r>
              <a:rPr lang="en-US" dirty="0" smtClean="0"/>
              <a:t>, a 17 year old Polish Jew living in Paris who was concerned about his parents who were some of the captured Jews.</a:t>
            </a:r>
          </a:p>
          <a:p>
            <a:r>
              <a:rPr lang="en-US" dirty="0" smtClean="0"/>
              <a:t>He found a gun and killed one of the German ambassadors to France, Ernst Von </a:t>
            </a:r>
            <a:r>
              <a:rPr lang="en-US" dirty="0" err="1" smtClean="0"/>
              <a:t>Rath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Allowed Goebbels to spark a riot the government had been planning against the Jews.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Night of Broken Glass”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Von </a:t>
            </a:r>
            <a:r>
              <a:rPr lang="en-US" dirty="0" err="1" smtClean="0"/>
              <a:t>Rath</a:t>
            </a:r>
            <a:r>
              <a:rPr lang="en-US" dirty="0" smtClean="0"/>
              <a:t> was shot on November 7</a:t>
            </a:r>
            <a:r>
              <a:rPr lang="en-US" baseline="30000" dirty="0" smtClean="0"/>
              <a:t>th</a:t>
            </a:r>
            <a:r>
              <a:rPr lang="en-US" dirty="0" smtClean="0"/>
              <a:t> , and eventually died from complications of November 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assassination gave Goebbels, the propaganda minister, an excuse to orchestrate a “spontaneous riot against all of the Jewish establishments in Berlin.</a:t>
            </a:r>
          </a:p>
          <a:p>
            <a:r>
              <a:rPr lang="en-US" dirty="0" smtClean="0"/>
              <a:t>Days of November 9</a:t>
            </a:r>
            <a:r>
              <a:rPr lang="en-US" baseline="30000" dirty="0" smtClean="0"/>
              <a:t>th</a:t>
            </a:r>
            <a:r>
              <a:rPr lang="en-US" dirty="0" smtClean="0"/>
              <a:t> and 10</a:t>
            </a:r>
            <a:r>
              <a:rPr lang="en-US" baseline="30000" dirty="0" smtClean="0"/>
              <a:t>th</a:t>
            </a:r>
            <a:r>
              <a:rPr lang="en-US" dirty="0" smtClean="0"/>
              <a:t>, Nazi youth roamed the streets of Berlin, burning Jewish synagogues and trashing stores.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Night of Broken Glass”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101 synagogues in Berlin were burned, and almost 7,500 Jewish businesses were looted and destroyed.</a:t>
            </a:r>
          </a:p>
          <a:p>
            <a:r>
              <a:rPr lang="en-US" dirty="0" smtClean="0"/>
              <a:t>Many Jews were assaulted and injured, 91 were killed, and 26,000 were</a:t>
            </a:r>
            <a:r>
              <a:rPr lang="en-US" dirty="0" smtClean="0"/>
              <a:t> arrested and sent to concentration camps.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 26,000 arrested Jews were moved to Buchenwald, Dachau, and </a:t>
            </a:r>
            <a:r>
              <a:rPr lang="en-US" dirty="0" err="1" smtClean="0"/>
              <a:t>Sachsenhausen</a:t>
            </a:r>
            <a:r>
              <a:rPr lang="en-US" dirty="0" smtClean="0"/>
              <a:t>, concentration camps along the Polish border.</a:t>
            </a:r>
          </a:p>
          <a:p>
            <a:r>
              <a:rPr lang="en-US" dirty="0" smtClean="0"/>
              <a:t>Hundreds of innocents died within a few weeks of arrival.</a:t>
            </a:r>
          </a:p>
          <a:p>
            <a:r>
              <a:rPr lang="en-US" dirty="0" smtClean="0"/>
              <a:t>Laws were passed that all Jews were forced to carry identification.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Berlin did not produce plate glass, it took Belgium 6 months to produce all of the glass needed to repair the shop windows.</a:t>
            </a:r>
          </a:p>
          <a:p>
            <a:r>
              <a:rPr lang="en-US" dirty="0" smtClean="0"/>
              <a:t>Many consider this the beginning of the Holocaust, because of the brutal violence and passing of discriminatory and segregating  laws.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Picture 3" descr="he05n11a_318x47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639" y="2290658"/>
            <a:ext cx="1830489" cy="2733365"/>
          </a:xfrm>
          <a:prstGeom prst="rect">
            <a:avLst/>
          </a:prstGeom>
        </p:spPr>
      </p:pic>
      <p:pic>
        <p:nvPicPr>
          <p:cNvPr id="5" name="Picture 4" descr="he05n11h_500x338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930" y="2290658"/>
            <a:ext cx="2211139" cy="1490768"/>
          </a:xfrm>
          <a:prstGeom prst="rect">
            <a:avLst/>
          </a:prstGeom>
        </p:spPr>
      </p:pic>
      <p:pic>
        <p:nvPicPr>
          <p:cNvPr id="6" name="Picture 5" descr="he05n11b_246x500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1909" y="2290658"/>
            <a:ext cx="1639456" cy="3339353"/>
          </a:xfrm>
          <a:prstGeom prst="rect">
            <a:avLst/>
          </a:prstGeom>
        </p:spPr>
      </p:pic>
      <p:pic>
        <p:nvPicPr>
          <p:cNvPr id="7" name="Picture 6" descr="he05n11g_500x353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2930" y="3982932"/>
            <a:ext cx="2340864" cy="16470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1639" y="1643842"/>
            <a:ext cx="1830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Henry </a:t>
            </a:r>
            <a:r>
              <a:rPr lang="en-US" dirty="0" err="1" smtClean="0"/>
              <a:t>Grynszpan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52930" y="1869018"/>
            <a:ext cx="220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Burning Synagogue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52930" y="5630011"/>
            <a:ext cx="2208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Burning Synagogue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1909" y="5630719"/>
            <a:ext cx="2208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 Burning Synagogue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1. In what year did this occur?</a:t>
            </a:r>
          </a:p>
          <a:p>
            <a:pPr lvl="1"/>
            <a:r>
              <a:rPr lang="en-US" dirty="0" smtClean="0"/>
              <a:t>A. 1937</a:t>
            </a:r>
          </a:p>
          <a:p>
            <a:pPr lvl="1"/>
            <a:r>
              <a:rPr lang="en-US" dirty="0" smtClean="0"/>
              <a:t>B. 1938</a:t>
            </a:r>
          </a:p>
          <a:p>
            <a:pPr lvl="1"/>
            <a:r>
              <a:rPr lang="en-US" dirty="0" smtClean="0"/>
              <a:t>C. 1939</a:t>
            </a:r>
          </a:p>
          <a:p>
            <a:r>
              <a:rPr lang="en-US" dirty="0" smtClean="0"/>
              <a:t>2. How many synagogues were burned?</a:t>
            </a:r>
          </a:p>
          <a:p>
            <a:pPr lvl="1"/>
            <a:r>
              <a:rPr lang="en-US" dirty="0" smtClean="0"/>
              <a:t>A. Over 9,000!</a:t>
            </a:r>
          </a:p>
          <a:p>
            <a:pPr lvl="1"/>
            <a:r>
              <a:rPr lang="en-US" dirty="0" smtClean="0"/>
              <a:t>B. 8?</a:t>
            </a:r>
          </a:p>
          <a:p>
            <a:pPr lvl="1"/>
            <a:r>
              <a:rPr lang="en-US" dirty="0" smtClean="0"/>
              <a:t>C. 101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463</Words>
  <Application>Microsoft Macintosh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German Customs and Traditions:</vt:lpstr>
      <vt:lpstr>Causes</vt:lpstr>
      <vt:lpstr>Causes</vt:lpstr>
      <vt:lpstr>“The Night of Broken Glass”</vt:lpstr>
      <vt:lpstr>“The Night of Broken Glass”</vt:lpstr>
      <vt:lpstr>Effects</vt:lpstr>
      <vt:lpstr>Effects</vt:lpstr>
      <vt:lpstr>Pictures</vt:lpstr>
      <vt:lpstr>Quiz Questions</vt:lpstr>
      <vt:lpstr>References</vt:lpstr>
    </vt:vector>
  </TitlesOfParts>
  <Company>U.S. Masters Swimming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Customs and Traditions:</dc:title>
  <dc:creator>Laura Hamel</dc:creator>
  <cp:lastModifiedBy>Laura Hamel</cp:lastModifiedBy>
  <cp:revision>9</cp:revision>
  <cp:lastPrinted>2011-10-25T00:48:29Z</cp:lastPrinted>
  <dcterms:created xsi:type="dcterms:W3CDTF">2011-10-25T12:27:13Z</dcterms:created>
  <dcterms:modified xsi:type="dcterms:W3CDTF">2011-10-25T12:40:36Z</dcterms:modified>
</cp:coreProperties>
</file>